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91" r:id="rId14"/>
    <p:sldId id="292" r:id="rId15"/>
    <p:sldId id="283" r:id="rId16"/>
    <p:sldId id="284" r:id="rId17"/>
    <p:sldId id="285" r:id="rId18"/>
    <p:sldId id="286" r:id="rId19"/>
    <p:sldId id="287" r:id="rId20"/>
    <p:sldId id="266" r:id="rId21"/>
    <p:sldId id="269" r:id="rId22"/>
    <p:sldId id="270" r:id="rId23"/>
    <p:sldId id="271" r:id="rId24"/>
    <p:sldId id="272" r:id="rId25"/>
    <p:sldId id="273" r:id="rId26"/>
    <p:sldId id="275" r:id="rId27"/>
    <p:sldId id="274" r:id="rId28"/>
    <p:sldId id="276" r:id="rId29"/>
    <p:sldId id="281" r:id="rId30"/>
    <p:sldId id="280" r:id="rId31"/>
    <p:sldId id="279" r:id="rId32"/>
    <p:sldId id="288" r:id="rId33"/>
    <p:sldId id="289" r:id="rId34"/>
    <p:sldId id="290" r:id="rId35"/>
    <p:sldId id="282" r:id="rId36"/>
    <p:sldId id="293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/>
    <p:restoredTop sz="94582"/>
  </p:normalViewPr>
  <p:slideViewPr>
    <p:cSldViewPr snapToGrid="0">
      <p:cViewPr varScale="1">
        <p:scale>
          <a:sx n="101" d="100"/>
          <a:sy n="101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7B7A8-F133-1348-BCF7-7DD3129F1FD2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47B1A-3E6B-8742-960E-30D543CF4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82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7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4BCBB-6A56-65C9-DE34-DC56BB0D5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1B6624-5D32-C295-9C16-250576C11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E97450-CF3B-9A23-C395-B989BE42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501435-244D-E7DF-7FE8-72C804A6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9FD0B2-1A8F-F520-D7C5-AF692E25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7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6C94E-96C5-8AEE-6E6F-DA55E2FD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5351D2-75DA-D379-E7E8-A600C33EF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621830-BC6B-A096-9B94-747DD0A3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766EC-06E6-595C-98FE-A11CE38C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6C09A8-836F-B457-B2F2-BCD7A3B9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43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75B8B2-4199-6054-6F3C-A9A23CB38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9212BF-B35D-0903-C71D-C833DEFCB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B4147-8235-1467-35DE-87936EB0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4C24E0-7873-41BD-D92C-D92C4A2D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A5DB8-D9D4-46B2-CCCA-80A995D6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41054-2BC6-415C-C1F6-E00F4F2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B2D7E-B83D-F284-72C5-24DE7A47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5BEB3-2DAF-6967-F96F-79BC81CB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E1C037-387F-6B1A-E0CF-F845F2ED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FB764-3B87-F6A6-E0B8-4D6C0CE7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0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F8401-6816-48D8-B7F3-E67E177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B6A1BE-C4C6-8460-5F60-CC79144B5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C6BA6-E3A7-668E-5124-71C6079B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48634B-40BC-488A-DCC5-F280515A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3CEB7A-79D0-7D9B-8B1E-6D020700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18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1F41A-87D2-B1EB-3407-CC276AAF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5C14B-A07E-C026-9CCE-A8FFDD4E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F8387C-691A-2200-9BEB-D717C83D8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83770B-569E-8BB9-FB6B-3592C6F7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786218-1800-1E9F-60B5-3F446513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8CC3C9-6D3A-C732-28EA-09BC3680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66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8469B-5FEB-C80C-D5DB-5CE5B729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12D485-8C8C-EAD2-512C-562FED1AC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7B801-7846-FD64-B473-86838D48F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E7334-477F-4113-88C0-449AE1873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CB7F5D-8C8C-DE40-818B-33F4F7F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364DFDD-3D7D-D488-B14E-0D8735F4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5690D5-2C86-C989-927A-44A21A56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C1D07E-5EB2-DFDB-F8A7-2F64203B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45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CAD77-9BA5-7EC3-1678-2E5F5C8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12C1A5-2B57-50E2-155C-6759930D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55CB86-A07B-BF47-F7CB-DB2574FE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FBF7D7-4467-9E69-9373-F048C89D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7F3EAF-9370-AC90-52D4-CB72F06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2177A-FC53-5B58-38AB-749AB3C9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12323E-0810-23CB-9418-06FCE541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9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FCFE-88DA-3AEB-7B0D-57F2D87F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AD93AB-2FA6-1BCE-5325-B4476FE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A5A156-6EB1-23D7-4075-61B3A36FD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B5F5C8-F276-4E27-8204-FAC52D7F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061A4E-6D43-2432-0F63-C00D07EB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AD19E9-B5F1-0FAA-846B-AF9BB015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5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8B132-823E-2182-0930-3F55509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10B50E-4477-E366-5027-F2763A66D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78CD46-9A76-4E56-51F9-88B9F73E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3CE440-1920-0912-04B2-667C293D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13CA35-5BD7-7DFE-74C4-B1E1AFC2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49B596-C3AF-6550-1550-C3A412F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5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41660B-D992-2140-700C-CBA3C0B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E418-CE56-CAFF-E81C-44C885F4D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BE8F0-FED8-A583-E8C4-E218B5FC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42387-43E7-D445-A708-8C347BA73BA4}" type="datetimeFigureOut">
              <a:rPr lang="de-DE" smtClean="0"/>
              <a:t>30.09.24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374D8-1B2F-2BD8-C271-0B8F1BFE2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1BD7C-8A81-AD95-F533-A522EE7D5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02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926BD-7230-6DC9-92FF-0CC1FB0D2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23.09.2024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3CB13D-6BF9-1D17-5A86-F897D1741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– ‘Array1‘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0.25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- ‘Array3‘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551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0FC2E-DECE-8758-D6A8-8F35F0BE8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– Array 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FE1C2-4048-0B77-31F3-3086B6A90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recheck</a:t>
            </a:r>
            <a:r>
              <a:rPr lang="de-DE" dirty="0"/>
              <a:t> and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re-adapt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 Keep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, but I </a:t>
            </a:r>
            <a:r>
              <a:rPr lang="de-DE" dirty="0" err="1"/>
              <a:t>have</a:t>
            </a:r>
            <a:r>
              <a:rPr lang="de-DE" dirty="0"/>
              <a:t> not </a:t>
            </a:r>
            <a:r>
              <a:rPr lang="de-DE" dirty="0" err="1"/>
              <a:t>verified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590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DAAB7-2BFD-EE5C-736D-C9089816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details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6B710A8-1408-FBB0-D6E2-74D350031CB9}"/>
              </a:ext>
            </a:extLst>
          </p:cNvPr>
          <p:cNvGrpSpPr/>
          <p:nvPr/>
        </p:nvGrpSpPr>
        <p:grpSpPr>
          <a:xfrm>
            <a:off x="1046555" y="3809061"/>
            <a:ext cx="2520000" cy="2520000"/>
            <a:chOff x="439745" y="283831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F7A36C-F7D8-9BA8-9A77-2128983D73A1}"/>
                </a:ext>
              </a:extLst>
            </p:cNvPr>
            <p:cNvSpPr/>
            <p:nvPr/>
          </p:nvSpPr>
          <p:spPr>
            <a:xfrm>
              <a:off x="439745" y="283831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C050C38-4109-CCAC-915F-589ECC9706BC}"/>
                </a:ext>
              </a:extLst>
            </p:cNvPr>
            <p:cNvSpPr txBox="1"/>
            <p:nvPr/>
          </p:nvSpPr>
          <p:spPr>
            <a:xfrm>
              <a:off x="940342" y="4186998"/>
              <a:ext cx="3318804" cy="1582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round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aperture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of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proton</a:t>
              </a:r>
              <a:r>
                <a:rPr lang="de-DE" dirty="0">
                  <a:solidFill>
                    <a:schemeClr val="bg1"/>
                  </a:solidFill>
                </a:rPr>
                <a:t> beam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ø</a:t>
              </a:r>
              <a:r>
                <a:rPr lang="de-DE" dirty="0">
                  <a:solidFill>
                    <a:schemeClr val="bg1"/>
                  </a:solidFill>
                </a:rPr>
                <a:t> = 36,51 mm</a:t>
              </a: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C7DDA282-8251-5988-D39B-0A9CC2F225CF}"/>
              </a:ext>
            </a:extLst>
          </p:cNvPr>
          <p:cNvSpPr/>
          <p:nvPr/>
        </p:nvSpPr>
        <p:spPr>
          <a:xfrm>
            <a:off x="229481" y="2245860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332D228-9987-0E84-BF94-5BFCC73812A1}"/>
              </a:ext>
            </a:extLst>
          </p:cNvPr>
          <p:cNvSpPr/>
          <p:nvPr/>
        </p:nvSpPr>
        <p:spPr>
          <a:xfrm>
            <a:off x="390130" y="23477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A5C0F5-152F-F61A-0228-F2BFEDA3C3F4}"/>
              </a:ext>
            </a:extLst>
          </p:cNvPr>
          <p:cNvSpPr/>
          <p:nvPr/>
        </p:nvSpPr>
        <p:spPr>
          <a:xfrm>
            <a:off x="390130" y="25453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E4C578D-60C3-4E7B-4586-E491CF7A001F}"/>
              </a:ext>
            </a:extLst>
          </p:cNvPr>
          <p:cNvSpPr/>
          <p:nvPr/>
        </p:nvSpPr>
        <p:spPr>
          <a:xfrm>
            <a:off x="391000" y="27445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DB424E-ED96-83F7-9452-A153BFDEFDE6}"/>
              </a:ext>
            </a:extLst>
          </p:cNvPr>
          <p:cNvSpPr/>
          <p:nvPr/>
        </p:nvSpPr>
        <p:spPr>
          <a:xfrm>
            <a:off x="391000" y="29420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0CB1AE-86A5-6B7A-F1C4-3A030ADD4D24}"/>
              </a:ext>
            </a:extLst>
          </p:cNvPr>
          <p:cNvSpPr/>
          <p:nvPr/>
        </p:nvSpPr>
        <p:spPr>
          <a:xfrm>
            <a:off x="389260" y="313649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1C0F7-86A3-30BF-8CB2-B96832DDEB86}"/>
              </a:ext>
            </a:extLst>
          </p:cNvPr>
          <p:cNvSpPr/>
          <p:nvPr/>
        </p:nvSpPr>
        <p:spPr>
          <a:xfrm>
            <a:off x="389260" y="333406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5BBCC02-7AE1-68A2-4FED-9E7DECE0A148}"/>
              </a:ext>
            </a:extLst>
          </p:cNvPr>
          <p:cNvSpPr/>
          <p:nvPr/>
        </p:nvSpPr>
        <p:spPr>
          <a:xfrm>
            <a:off x="390130" y="353325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48A7703-CFD6-D7FF-0669-E0156F709C12}"/>
              </a:ext>
            </a:extLst>
          </p:cNvPr>
          <p:cNvSpPr/>
          <p:nvPr/>
        </p:nvSpPr>
        <p:spPr>
          <a:xfrm>
            <a:off x="390130" y="373082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EE10245-EAD6-10FE-1E73-DC52F0A982F8}"/>
              </a:ext>
            </a:extLst>
          </p:cNvPr>
          <p:cNvSpPr/>
          <p:nvPr/>
        </p:nvSpPr>
        <p:spPr>
          <a:xfrm>
            <a:off x="385598" y="39280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4E7C768-D861-1099-04A7-283981F1E755}"/>
              </a:ext>
            </a:extLst>
          </p:cNvPr>
          <p:cNvSpPr/>
          <p:nvPr/>
        </p:nvSpPr>
        <p:spPr>
          <a:xfrm>
            <a:off x="385598" y="41256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D9349AD-78C2-F9B4-42D1-7E602EB33679}"/>
              </a:ext>
            </a:extLst>
          </p:cNvPr>
          <p:cNvSpPr/>
          <p:nvPr/>
        </p:nvSpPr>
        <p:spPr>
          <a:xfrm>
            <a:off x="386468" y="43248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63DD30-108B-0A66-341D-95C2EFCC38C4}"/>
              </a:ext>
            </a:extLst>
          </p:cNvPr>
          <p:cNvSpPr/>
          <p:nvPr/>
        </p:nvSpPr>
        <p:spPr>
          <a:xfrm>
            <a:off x="386468" y="45223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92BA86B-1802-3B65-0536-8901D662E44D}"/>
              </a:ext>
            </a:extLst>
          </p:cNvPr>
          <p:cNvSpPr/>
          <p:nvPr/>
        </p:nvSpPr>
        <p:spPr>
          <a:xfrm>
            <a:off x="388245" y="472375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E3248DB-2ACF-6DA8-5129-EADE8B7CB9EA}"/>
              </a:ext>
            </a:extLst>
          </p:cNvPr>
          <p:cNvSpPr/>
          <p:nvPr/>
        </p:nvSpPr>
        <p:spPr>
          <a:xfrm>
            <a:off x="388245" y="492131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206E05-CD07-DB39-9BC2-DFED5B9F7FB1}"/>
              </a:ext>
            </a:extLst>
          </p:cNvPr>
          <p:cNvSpPr/>
          <p:nvPr/>
        </p:nvSpPr>
        <p:spPr>
          <a:xfrm>
            <a:off x="389115" y="512051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65E2FE0-AE8F-4912-1DDD-A030FA8C111B}"/>
              </a:ext>
            </a:extLst>
          </p:cNvPr>
          <p:cNvSpPr/>
          <p:nvPr/>
        </p:nvSpPr>
        <p:spPr>
          <a:xfrm>
            <a:off x="389115" y="531807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F977FAB-39BF-987A-CFD5-A243E127331B}"/>
              </a:ext>
            </a:extLst>
          </p:cNvPr>
          <p:cNvSpPr/>
          <p:nvPr/>
        </p:nvSpPr>
        <p:spPr>
          <a:xfrm>
            <a:off x="393315" y="551912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1977AB0-8140-EDE1-CC27-364A8AEC55BF}"/>
              </a:ext>
            </a:extLst>
          </p:cNvPr>
          <p:cNvSpPr/>
          <p:nvPr/>
        </p:nvSpPr>
        <p:spPr>
          <a:xfrm>
            <a:off x="393315" y="571668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6E6AB32-D3EF-16C2-B5FB-E4EECD048865}"/>
              </a:ext>
            </a:extLst>
          </p:cNvPr>
          <p:cNvSpPr/>
          <p:nvPr/>
        </p:nvSpPr>
        <p:spPr>
          <a:xfrm>
            <a:off x="394185" y="591588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8E2CA1-2E64-9403-6F3C-D903DDBF7DE4}"/>
              </a:ext>
            </a:extLst>
          </p:cNvPr>
          <p:cNvSpPr/>
          <p:nvPr/>
        </p:nvSpPr>
        <p:spPr>
          <a:xfrm>
            <a:off x="394185" y="611344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 descr="Ein Bild, das Kabel, Werkzeug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C9BDDF8-7C45-BC71-09B9-B2510185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9613" y="1879342"/>
            <a:ext cx="4570119" cy="3427589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C959C7E-D61E-B26B-9092-3756554B9E09}"/>
              </a:ext>
            </a:extLst>
          </p:cNvPr>
          <p:cNvCxnSpPr/>
          <p:nvPr/>
        </p:nvCxnSpPr>
        <p:spPr>
          <a:xfrm>
            <a:off x="838200" y="2245860"/>
            <a:ext cx="0" cy="414825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DE0BF429-319E-B00C-D6C2-B74FF38F423D}"/>
              </a:ext>
            </a:extLst>
          </p:cNvPr>
          <p:cNvSpPr txBox="1"/>
          <p:nvPr/>
        </p:nvSpPr>
        <p:spPr>
          <a:xfrm>
            <a:off x="976448" y="2292754"/>
            <a:ext cx="313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Array ~ 128 x 0.5 mm = 64 mm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C4AEF0A-5B04-E6C2-DF2E-D1BEF9C119CF}"/>
              </a:ext>
            </a:extLst>
          </p:cNvPr>
          <p:cNvSpPr txBox="1"/>
          <p:nvPr/>
        </p:nvSpPr>
        <p:spPr>
          <a:xfrm>
            <a:off x="4209029" y="2933800"/>
            <a:ext cx="3580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cover</a:t>
            </a:r>
            <a:r>
              <a:rPr lang="de-DE" sz="2000" dirty="0"/>
              <a:t> a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in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measurement</a:t>
            </a:r>
            <a:r>
              <a:rPr lang="de-DE" sz="2000" dirty="0"/>
              <a:t> –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thus</a:t>
            </a:r>
            <a:r>
              <a:rPr lang="de-DE" sz="2000" dirty="0"/>
              <a:t> </a:t>
            </a:r>
            <a:r>
              <a:rPr lang="de-DE" sz="2000" dirty="0" err="1"/>
              <a:t>decided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make</a:t>
            </a:r>
            <a:r>
              <a:rPr lang="de-DE" sz="2000" dirty="0"/>
              <a:t> a </a:t>
            </a:r>
            <a:r>
              <a:rPr lang="de-DE" sz="2000" dirty="0" err="1"/>
              <a:t>map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upper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, </a:t>
            </a:r>
            <a:r>
              <a:rPr lang="de-DE" sz="2000" dirty="0" err="1"/>
              <a:t>middle</a:t>
            </a:r>
            <a:r>
              <a:rPr lang="de-DE" sz="2000" dirty="0"/>
              <a:t> and </a:t>
            </a:r>
            <a:r>
              <a:rPr lang="de-DE" sz="2000" dirty="0" err="1"/>
              <a:t>lowe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1!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3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smaller</a:t>
            </a:r>
            <a:r>
              <a:rPr lang="de-DE" sz="2000" dirty="0"/>
              <a:t> </a:t>
            </a:r>
            <a:r>
              <a:rPr lang="de-DE" sz="2000" dirty="0" err="1"/>
              <a:t>step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made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time-</a:t>
            </a:r>
            <a:r>
              <a:rPr lang="de-DE" sz="2000" dirty="0" err="1"/>
              <a:t>consuming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time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had</a:t>
            </a:r>
            <a:r>
              <a:rPr lang="de-DE" sz="2000" dirty="0"/>
              <a:t> </a:t>
            </a:r>
            <a:r>
              <a:rPr lang="de-DE" sz="2000" dirty="0" err="1"/>
              <a:t>left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208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CD90A-9944-D459-5E4C-517AF371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infos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B995B1-20D6-1593-059C-5A76D6AB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0.5 </a:t>
            </a:r>
            <a:r>
              <a:rPr lang="de-DE" dirty="0" err="1"/>
              <a:t>pixels</a:t>
            </a:r>
            <a:r>
              <a:rPr lang="de-DE" dirty="0"/>
              <a:t>, I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Matilde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masks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contoured</a:t>
            </a:r>
            <a:r>
              <a:rPr lang="de-DE" dirty="0"/>
              <a:t> (</a:t>
            </a:r>
            <a:r>
              <a:rPr lang="de-DE" dirty="0" err="1"/>
              <a:t>interpolated</a:t>
            </a:r>
            <a:r>
              <a:rPr lang="de-DE" dirty="0"/>
              <a:t>)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influenced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61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7E826-5E2A-5E24-FA0A-5C1A3878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</a:t>
            </a:r>
            <a:r>
              <a:rPr lang="de-DE" dirty="0" err="1"/>
              <a:t>subtraction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D76F7-3BDE-D998-BA7E-72C5A397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682"/>
            <a:ext cx="10515600" cy="4351338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I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was not </a:t>
            </a:r>
            <a:r>
              <a:rPr lang="de-DE" dirty="0" err="1"/>
              <a:t>subtracted</a:t>
            </a:r>
            <a:r>
              <a:rPr lang="de-DE" dirty="0"/>
              <a:t>!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after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38AB42CA-084C-3F44-B792-9A6E11D6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746"/>
            <a:ext cx="5631543" cy="4369831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D46EF9A6-A229-43F9-5F51-C253E668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59" y="2367746"/>
            <a:ext cx="5631542" cy="43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6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83D96-5654-629D-E5FE-40F01360F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4728"/>
            <a:ext cx="9144000" cy="5528544"/>
          </a:xfrm>
        </p:spPr>
        <p:txBody>
          <a:bodyPr>
            <a:normAutofit fontScale="90000"/>
          </a:bodyPr>
          <a:lstStyle/>
          <a:p>
            <a:r>
              <a:rPr lang="de-DE" dirty="0"/>
              <a:t>The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–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! (But 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nice zero-</a:t>
            </a:r>
            <a:r>
              <a:rPr lang="de-DE" dirty="0" err="1"/>
              <a:t>white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6076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0002-CA06-B416-87BE-3634A5AE0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Fanout</a:t>
            </a:r>
            <a:r>
              <a:rPr lang="de-DE" dirty="0"/>
              <a:t> (</a:t>
            </a:r>
            <a:r>
              <a:rPr lang="de-DE" dirty="0" err="1"/>
              <a:t>old</a:t>
            </a:r>
            <a:r>
              <a:rPr lang="de-DE" dirty="0"/>
              <a:t>)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(</a:t>
            </a:r>
            <a:r>
              <a:rPr lang="de-DE" dirty="0" err="1"/>
              <a:t>new</a:t>
            </a:r>
            <a:r>
              <a:rPr lang="de-DE" dirty="0"/>
              <a:t>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B46E69-2743-9C25-ABBD-C134EBDE7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…</a:t>
            </a:r>
          </a:p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distorted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20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367AF-B269-3CAC-DFB0-2E519488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Inhaltsplatzhalter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0CBCF7A3-2E36-1ACA-B609-8DDA2C811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762645"/>
            <a:ext cx="6096000" cy="4730230"/>
          </a:xfrm>
        </p:spPr>
      </p:pic>
      <p:pic>
        <p:nvPicPr>
          <p:cNvPr id="7" name="Grafik 6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87170F6-28A6-3EBC-B339-4104D51E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2645"/>
            <a:ext cx="6096000" cy="47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6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CA71-0423-9F39-BAF1-75CAC40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133CFFF-F0A7-F700-17C1-3CEEC1E6C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30230"/>
          </a:xfrm>
        </p:spPr>
      </p:pic>
      <p:pic>
        <p:nvPicPr>
          <p:cNvPr id="13" name="Grafik 1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CE61A6B1-A98C-14F2-D92E-AA3292503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52" y="1670797"/>
            <a:ext cx="6419248" cy="49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3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16FEF-472C-054E-78BE-6CB0AD4C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7F8C820-D076-017F-6B85-20D859F8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7840" cy="4731657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90D0ED1-977B-882F-9245-ADE28581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6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D7450-D921-9475-7C69-A4C3CB192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7043"/>
            <a:ext cx="9144000" cy="4103914"/>
          </a:xfrm>
        </p:spPr>
        <p:txBody>
          <a:bodyPr>
            <a:normAutofit fontScale="90000"/>
          </a:bodyPr>
          <a:lstStyle/>
          <a:p>
            <a:r>
              <a:rPr lang="de-DE" u="sng" dirty="0"/>
              <a:t>The </a:t>
            </a:r>
            <a:r>
              <a:rPr lang="de-DE" u="sng" dirty="0" err="1"/>
              <a:t>protoemission</a:t>
            </a:r>
            <a:r>
              <a:rPr lang="de-DE" u="sng" dirty="0"/>
              <a:t> </a:t>
            </a:r>
            <a:r>
              <a:rPr lang="de-DE" u="sng" dirty="0" err="1"/>
              <a:t>has</a:t>
            </a:r>
            <a:r>
              <a:rPr lang="de-DE" u="sng" dirty="0"/>
              <a:t> </a:t>
            </a:r>
            <a:r>
              <a:rPr lang="de-DE" u="sng" dirty="0" err="1"/>
              <a:t>disappeared</a:t>
            </a:r>
            <a:r>
              <a:rPr lang="de-DE" u="sng" dirty="0"/>
              <a:t>?!!</a:t>
            </a:r>
            <a:br>
              <a:rPr lang="de-DE" u="sng" dirty="0"/>
            </a:b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and </a:t>
            </a:r>
            <a:r>
              <a:rPr lang="de-DE" dirty="0" err="1"/>
              <a:t>reliability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drastically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042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8B8E2-E1F9-16DD-579A-3C348DFA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9416E-47C8-2D77-F204-945A298CC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;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versatile </a:t>
            </a:r>
            <a:r>
              <a:rPr lang="de-DE" dirty="0" err="1"/>
              <a:t>situations</a:t>
            </a:r>
            <a:r>
              <a:rPr lang="de-DE" dirty="0"/>
              <a:t> (e.g.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)</a:t>
            </a:r>
          </a:p>
          <a:p>
            <a:r>
              <a:rPr lang="de-DE" dirty="0" err="1"/>
              <a:t>Should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eventually</a:t>
            </a:r>
            <a:r>
              <a:rPr lang="de-DE" dirty="0"/>
              <a:t> also </a:t>
            </a:r>
            <a:r>
              <a:rPr lang="de-DE" dirty="0" err="1"/>
              <a:t>translated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, but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r>
              <a:rPr lang="de-DE" dirty="0"/>
              <a:t>New in </a:t>
            </a:r>
            <a:r>
              <a:rPr lang="de-DE" dirty="0" err="1"/>
              <a:t>measurements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not linear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The live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I will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LiveView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Stéphanes </a:t>
            </a:r>
            <a:r>
              <a:rPr lang="de-DE" dirty="0" err="1"/>
              <a:t>Tkinter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420375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04BCB-A69B-C2C7-940E-62FBBD7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Inhaltsplatzhalter 4" descr="Ein Bild, das Kreis, Lautsprecher enthält.&#10;&#10;Automatisch generierte Beschreibung">
            <a:extLst>
              <a:ext uri="{FF2B5EF4-FFF2-40B4-BE49-F238E27FC236}">
                <a16:creationId xmlns:a16="http://schemas.microsoft.com/office/drawing/2014/main" id="{8E074DB4-15C0-1D5B-3F15-CF31B72B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598268" y="1361811"/>
            <a:ext cx="5886450" cy="4414836"/>
          </a:xfr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E18C480-3768-5BDF-DA4D-D549A865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17" y="1690688"/>
            <a:ext cx="6139406" cy="47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9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320D2-46DF-7051-FF86-CE46013F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Sunrise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ABC2AEB8-293F-0FCD-228C-4624666F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42"/>
          <a:stretch/>
        </p:blipFill>
        <p:spPr>
          <a:xfrm>
            <a:off x="-6253" y="3978000"/>
            <a:ext cx="3082713" cy="2880000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0B2E50DF-F1A7-CF29-260B-8739595EA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4" r="16630"/>
          <a:stretch/>
        </p:blipFill>
        <p:spPr>
          <a:xfrm>
            <a:off x="3020628" y="3429000"/>
            <a:ext cx="2899292" cy="28800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037CB1A2-5DEA-9268-C32B-4ACC4C397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18" t="-940" r="18500" b="940"/>
          <a:stretch/>
        </p:blipFill>
        <p:spPr>
          <a:xfrm>
            <a:off x="5864087" y="2538000"/>
            <a:ext cx="2842375" cy="2880000"/>
          </a:xfrm>
          <a:prstGeom prst="rect">
            <a:avLst/>
          </a:prstGeom>
        </p:spPr>
      </p:pic>
      <p:pic>
        <p:nvPicPr>
          <p:cNvPr id="11" name="Grafik 10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9144DDD4-5DD3-8EFF-B7A1-61A2C50521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32"/>
          <a:stretch/>
        </p:blipFill>
        <p:spPr>
          <a:xfrm>
            <a:off x="8706462" y="1649069"/>
            <a:ext cx="3472477" cy="28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1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B284EAD4-7D6F-495B-5A19-DE8A256D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648200" cy="3606800"/>
          </a:xfrm>
          <a:prstGeom prst="rect">
            <a:avLst/>
          </a:prstGeom>
        </p:spPr>
      </p:pic>
      <p:pic>
        <p:nvPicPr>
          <p:cNvPr id="11" name="Grafik 10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E0D992ED-187B-8F96-47D6-359CC956C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0"/>
            <a:ext cx="4648200" cy="3606800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E110235D-2DF4-6FA8-1C67-BB1171E02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51200"/>
            <a:ext cx="4648200" cy="36068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EE10CBC-7BE3-FC00-0F51-06A823F6B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1200"/>
            <a:ext cx="4648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1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6C958-C9F6-6D73-A61E-2B06CCA0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Logo</a:t>
            </a:r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8463635-5442-D227-F605-95A845D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95" t="35137" r="32339" b="17144"/>
          <a:stretch/>
        </p:blipFill>
        <p:spPr>
          <a:xfrm rot="10800000">
            <a:off x="8136467" y="1998131"/>
            <a:ext cx="3217333" cy="3482289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07C55DF-5437-E16A-AF24-0A75B64D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7" y="1473200"/>
            <a:ext cx="7034369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59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F2D491-AFD0-352D-630F-EFCB9C2A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0" y="0"/>
            <a:ext cx="4711700" cy="3606800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3AED8F8-B432-2963-89C6-4B6077B1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0"/>
            <a:ext cx="4711700" cy="3606800"/>
          </a:xfrm>
          <a:prstGeom prst="rect">
            <a:avLst/>
          </a:prstGeom>
        </p:spPr>
      </p:pic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AD03EF6-C0D0-3DD0-2B0B-96A077E0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3251200"/>
            <a:ext cx="4711700" cy="3606800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B1DEC61-5C71-384B-0D2C-AB52CABFB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50" y="3251200"/>
            <a:ext cx="4711700" cy="36068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FC9DA89-C364-99A0-FCA0-1B8EA7E5342F}"/>
              </a:ext>
            </a:extLst>
          </p:cNvPr>
          <p:cNvSpPr txBox="1"/>
          <p:nvPr/>
        </p:nvSpPr>
        <p:spPr>
          <a:xfrm>
            <a:off x="2220686" y="2728686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246397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B5D05E4-D286-61F5-48AA-1E29FD50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711700" cy="3606800"/>
          </a:xfrm>
          <a:prstGeom prst="rect">
            <a:avLst/>
          </a:prstGeom>
        </p:spPr>
      </p:pic>
      <p:pic>
        <p:nvPicPr>
          <p:cNvPr id="5" name="Grafik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B7F7CFA1-AD77-0433-DDEB-FE5D525DA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8467"/>
            <a:ext cx="4711700" cy="3606800"/>
          </a:xfrm>
          <a:prstGeom prst="rect">
            <a:avLst/>
          </a:prstGeom>
        </p:spPr>
      </p:pic>
      <p:pic>
        <p:nvPicPr>
          <p:cNvPr id="7" name="Grafik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1F44ACB9-4B58-F9C9-22E5-7A776311E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51200"/>
            <a:ext cx="4711700" cy="3606800"/>
          </a:xfrm>
          <a:prstGeom prst="rect">
            <a:avLst/>
          </a:prstGeom>
        </p:spPr>
      </p:pic>
      <p:pic>
        <p:nvPicPr>
          <p:cNvPr id="9" name="Grafik 8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8919E4F-DBA5-51F4-8272-8EB2A306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3251200"/>
            <a:ext cx="4711700" cy="36068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08F9890-94FC-D092-7D1F-7EB9382966D9}"/>
              </a:ext>
            </a:extLst>
          </p:cNvPr>
          <p:cNvSpPr txBox="1"/>
          <p:nvPr/>
        </p:nvSpPr>
        <p:spPr>
          <a:xfrm>
            <a:off x="1930400" y="2692969"/>
            <a:ext cx="10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36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702C9-E0F4-1910-12E8-D934B5E2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D1BB0458-314D-867F-35EF-D0D60780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208" t="36336" r="61282" b="15946"/>
          <a:stretch/>
        </p:blipFill>
        <p:spPr>
          <a:xfrm rot="10800000">
            <a:off x="8077199" y="2002940"/>
            <a:ext cx="3081867" cy="3500393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9CB8CCA-7681-6F8D-2E7C-C95177FB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7" y="1573628"/>
            <a:ext cx="6426200" cy="491924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F4072A-D521-5523-296A-6E5BCB040481}"/>
              </a:ext>
            </a:extLst>
          </p:cNvPr>
          <p:cNvSpPr txBox="1"/>
          <p:nvPr/>
        </p:nvSpPr>
        <p:spPr>
          <a:xfrm>
            <a:off x="4842933" y="1170001"/>
            <a:ext cx="519225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err="1"/>
              <a:t>Seems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was </a:t>
            </a:r>
            <a:r>
              <a:rPr lang="de-DE" dirty="0" err="1"/>
              <a:t>shadowed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something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FEDB00-981F-BC74-F878-EF1EB9D33FBD}"/>
              </a:ext>
            </a:extLst>
          </p:cNvPr>
          <p:cNvCxnSpPr/>
          <p:nvPr/>
        </p:nvCxnSpPr>
        <p:spPr>
          <a:xfrm flipH="1">
            <a:off x="2844800" y="1573628"/>
            <a:ext cx="1998133" cy="149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56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7FB6552-7FD6-E10B-B01C-C971993D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711700" cy="3606800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15C6673-ED71-C4F1-F7D2-9E584748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06800"/>
          </a:xfrm>
          <a:prstGeom prst="rect">
            <a:avLst/>
          </a:prstGeom>
        </p:spPr>
      </p:pic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C8ABB4A-AC07-1A49-23FE-CC52B9D5E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299" y="0"/>
            <a:ext cx="4711700" cy="3606800"/>
          </a:xfrm>
          <a:prstGeom prst="rect">
            <a:avLst/>
          </a:prstGeom>
        </p:spPr>
      </p:pic>
      <p:pic>
        <p:nvPicPr>
          <p:cNvPr id="9" name="Grafik 8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B25139F-E5AF-442F-3B48-5778A3590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251200"/>
            <a:ext cx="4711700" cy="3606800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95B6C52-E328-DF9F-74C7-7084703E5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51200"/>
            <a:ext cx="4711700" cy="3606800"/>
          </a:xfrm>
          <a:prstGeom prst="rect">
            <a:avLst/>
          </a:prstGeom>
        </p:spPr>
      </p:pic>
      <p:pic>
        <p:nvPicPr>
          <p:cNvPr id="13" name="Grafik 1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E7F7E53-039E-3DC3-F6CE-6CAE2B1B5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3251200"/>
            <a:ext cx="4711700" cy="36068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2A793C2-D430-2F85-E752-83A40FA99195}"/>
              </a:ext>
            </a:extLst>
          </p:cNvPr>
          <p:cNvSpPr txBox="1"/>
          <p:nvPr/>
        </p:nvSpPr>
        <p:spPr>
          <a:xfrm>
            <a:off x="645437" y="2685143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21A2A24-A43C-A1C0-22AA-A30C1D8980AD}"/>
              </a:ext>
            </a:extLst>
          </p:cNvPr>
          <p:cNvSpPr txBox="1"/>
          <p:nvPr/>
        </p:nvSpPr>
        <p:spPr>
          <a:xfrm>
            <a:off x="645437" y="5994400"/>
            <a:ext cx="10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816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0A504-6583-1A42-C347-C2297AAC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7046" cy="1325563"/>
          </a:xfrm>
        </p:spPr>
        <p:txBody>
          <a:bodyPr/>
          <a:lstStyle/>
          <a:p>
            <a:r>
              <a:rPr lang="de-DE" dirty="0"/>
              <a:t>The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1 </a:t>
            </a:r>
            <a:r>
              <a:rPr lang="de-DE" dirty="0" err="1"/>
              <a:t>map</a:t>
            </a:r>
            <a:r>
              <a:rPr lang="de-DE" dirty="0"/>
              <a:t>, but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</p:txBody>
      </p:sp>
      <p:pic>
        <p:nvPicPr>
          <p:cNvPr id="4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499683D5-0DEA-5B74-241B-3EBB1189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06" t="42984" r="2784" b="9298"/>
          <a:stretch/>
        </p:blipFill>
        <p:spPr>
          <a:xfrm rot="10800000">
            <a:off x="8338456" y="2029065"/>
            <a:ext cx="3081867" cy="3500393"/>
          </a:xfrm>
          <a:prstGeom prst="rect">
            <a:avLst/>
          </a:prstGeom>
        </p:spPr>
      </p:pic>
      <p:pic>
        <p:nvPicPr>
          <p:cNvPr id="6" name="Grafik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3B1C6D7E-419B-7046-243D-967FF35B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01" y="1390467"/>
            <a:ext cx="7035590" cy="53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6564F-0227-9FA4-D7F3-B4EA94769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E48EA2-758F-9FEE-8D1D-8A7D7707B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2 and 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timelapse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140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AE27-A051-8D81-9EAC-5A8CEF97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38B05D87-F285-3034-3AF8-05FB6E3F6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371" y="1530861"/>
            <a:ext cx="6865257" cy="5327139"/>
          </a:xfrm>
        </p:spPr>
      </p:pic>
    </p:spTree>
    <p:extLst>
      <p:ext uri="{BB962C8B-B14F-4D97-AF65-F5344CB8AC3E}">
        <p14:creationId xmlns:p14="http://schemas.microsoft.com/office/powerpoint/2010/main" val="107495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24129974-FDEA-A418-32AF-F98B6042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1700" cy="3606800"/>
          </a:xfrm>
          <a:prstGeom prst="rect">
            <a:avLst/>
          </a:prstGeom>
        </p:spPr>
      </p:pic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FA864D17-9879-8664-76BB-0D31436F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06800"/>
          </a:xfrm>
          <a:prstGeom prst="rect">
            <a:avLst/>
          </a:prstGeom>
        </p:spPr>
      </p:pic>
      <p:pic>
        <p:nvPicPr>
          <p:cNvPr id="3" name="Grafik 2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373AAE18-1680-6CDF-03E1-70EB21319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0"/>
            <a:ext cx="4711700" cy="36068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6B741F4F-A20B-A6AC-EF43-B6F3B870B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1200"/>
            <a:ext cx="4711700" cy="3606800"/>
          </a:xfrm>
          <a:prstGeom prst="rect">
            <a:avLst/>
          </a:prstGeom>
        </p:spPr>
      </p:pic>
      <p:pic>
        <p:nvPicPr>
          <p:cNvPr id="11" name="Grafik 10" descr="Ein Bild, das Text, Screenshot, Farbigkeit, Diagramm enthält.&#10;&#10;Automatisch generierte Beschreibung">
            <a:extLst>
              <a:ext uri="{FF2B5EF4-FFF2-40B4-BE49-F238E27FC236}">
                <a16:creationId xmlns:a16="http://schemas.microsoft.com/office/drawing/2014/main" id="{C9A8A62A-E906-4075-847A-3559EC789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51200"/>
            <a:ext cx="4711700" cy="3606800"/>
          </a:xfrm>
          <a:prstGeom prst="rect">
            <a:avLst/>
          </a:prstGeom>
        </p:spPr>
      </p:pic>
      <p:pic>
        <p:nvPicPr>
          <p:cNvPr id="13" name="Grafik 12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79C645DC-6563-3A43-7D45-0096D2A96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3251200"/>
            <a:ext cx="4711700" cy="36068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AA7910F-3F3F-3721-2D91-8A2034879ED2}"/>
              </a:ext>
            </a:extLst>
          </p:cNvPr>
          <p:cNvSpPr txBox="1"/>
          <p:nvPr/>
        </p:nvSpPr>
        <p:spPr>
          <a:xfrm>
            <a:off x="645435" y="2728686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EA7883-BA10-9D69-7BB1-36E036333035}"/>
              </a:ext>
            </a:extLst>
          </p:cNvPr>
          <p:cNvSpPr txBox="1"/>
          <p:nvPr/>
        </p:nvSpPr>
        <p:spPr>
          <a:xfrm>
            <a:off x="645435" y="5979886"/>
            <a:ext cx="10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077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19C96-137F-318E-7C34-5EC20374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Array 3 –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F6DD2C-4FE6-C24D-C6FC-A13AD157A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89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E159-CF75-8FEB-3EE6-1EADA553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8C1B5D57-8FAE-820C-14C4-92A2E97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42" y="1821317"/>
            <a:ext cx="5838371" cy="45303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68F914-FD3E-7777-7DB1-DA17DE6E93C5}"/>
              </a:ext>
            </a:extLst>
          </p:cNvPr>
          <p:cNvSpPr txBox="1"/>
          <p:nvPr/>
        </p:nvSpPr>
        <p:spPr>
          <a:xfrm>
            <a:off x="6734629" y="5466806"/>
            <a:ext cx="352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was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down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!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3C3D57-4B28-6914-A83C-329AC3B8DECD}"/>
              </a:ext>
            </a:extLst>
          </p:cNvPr>
          <p:cNvCxnSpPr>
            <a:cxnSpLocks/>
          </p:cNvCxnSpPr>
          <p:nvPr/>
        </p:nvCxnSpPr>
        <p:spPr>
          <a:xfrm flipH="1" flipV="1">
            <a:off x="3918857" y="4688114"/>
            <a:ext cx="2685143" cy="1378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95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6D2A5A2F-20FA-D739-0917-F05B91E3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0" y="1063171"/>
            <a:ext cx="6097840" cy="4731657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0A82AF0-C352-7C1D-2142-53841666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5055"/>
            <a:ext cx="6097840" cy="466788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B2E2C4D-622A-BFA8-1308-5031ECBB58B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15149D-1ABB-7392-D396-22095B642AC3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6A074E-6BCE-689B-9646-B1BF3EADFD4C}"/>
              </a:ext>
            </a:extLst>
          </p:cNvPr>
          <p:cNvSpPr txBox="1"/>
          <p:nvPr/>
        </p:nvSpPr>
        <p:spPr>
          <a:xfrm>
            <a:off x="9659" y="6062244"/>
            <a:ext cx="1224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Looks </a:t>
            </a:r>
            <a:r>
              <a:rPr lang="de-DE" sz="2400" dirty="0" err="1"/>
              <a:t>successful</a:t>
            </a:r>
            <a:r>
              <a:rPr lang="de-DE" sz="2400" dirty="0"/>
              <a:t>, </a:t>
            </a:r>
            <a:r>
              <a:rPr lang="de-DE" sz="2400" dirty="0" err="1"/>
              <a:t>note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also </a:t>
            </a:r>
            <a:r>
              <a:rPr lang="de-DE" sz="2400" dirty="0" err="1"/>
              <a:t>nearly</a:t>
            </a:r>
            <a:r>
              <a:rPr lang="de-DE" sz="2400" dirty="0"/>
              <a:t> </a:t>
            </a:r>
            <a:r>
              <a:rPr lang="de-DE" sz="2400" dirty="0" err="1"/>
              <a:t>exactly</a:t>
            </a:r>
            <a:r>
              <a:rPr lang="de-DE" sz="2400" dirty="0"/>
              <a:t> </a:t>
            </a:r>
            <a:r>
              <a:rPr lang="de-DE" sz="2400" dirty="0" err="1"/>
              <a:t>halved</a:t>
            </a:r>
            <a:r>
              <a:rPr lang="de-DE" sz="2400" dirty="0"/>
              <a:t> (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supposed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happen)</a:t>
            </a:r>
          </a:p>
        </p:txBody>
      </p:sp>
    </p:spTree>
    <p:extLst>
      <p:ext uri="{BB962C8B-B14F-4D97-AF65-F5344CB8AC3E}">
        <p14:creationId xmlns:p14="http://schemas.microsoft.com/office/powerpoint/2010/main" val="285298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F78A4-A5FF-BCA1-304F-BE58E1AC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99"/>
            <a:ext cx="10515600" cy="1325563"/>
          </a:xfrm>
        </p:spPr>
        <p:txBody>
          <a:bodyPr/>
          <a:lstStyle/>
          <a:p>
            <a:r>
              <a:rPr lang="de-DE" dirty="0"/>
              <a:t>Beam Shape</a:t>
            </a:r>
          </a:p>
        </p:txBody>
      </p:sp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AED901C1-D8AB-8C34-1241-F858EC1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2" y="1960654"/>
            <a:ext cx="5969908" cy="4569957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88066CCF-1931-89DE-CF39-3FC927CF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0654"/>
            <a:ext cx="6096000" cy="466648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6B33B2D-7489-975B-F01C-F2C0E8C6A491}"/>
              </a:ext>
            </a:extLst>
          </p:cNvPr>
          <p:cNvSpPr txBox="1"/>
          <p:nvPr/>
        </p:nvSpPr>
        <p:spPr>
          <a:xfrm>
            <a:off x="444026" y="1387275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C00BDB3-5BD2-60D5-3893-88D4BBD53676}"/>
              </a:ext>
            </a:extLst>
          </p:cNvPr>
          <p:cNvSpPr txBox="1"/>
          <p:nvPr/>
        </p:nvSpPr>
        <p:spPr>
          <a:xfrm>
            <a:off x="7362679" y="1387275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57BA815-6B87-FC44-2E2D-6B905C13C61D}"/>
              </a:ext>
            </a:extLst>
          </p:cNvPr>
          <p:cNvSpPr txBox="1"/>
          <p:nvPr/>
        </p:nvSpPr>
        <p:spPr>
          <a:xfrm>
            <a:off x="2573901" y="6445024"/>
            <a:ext cx="672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(</a:t>
            </a:r>
            <a:r>
              <a:rPr lang="de-DE" sz="2400" dirty="0" err="1"/>
              <a:t>quite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within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day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5371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B730C-4F41-937D-F45F-480F814C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55D74-7650-8B43-63D4-9401C288B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, </a:t>
            </a:r>
            <a:r>
              <a:rPr lang="de-DE" dirty="0" err="1"/>
              <a:t>noise</a:t>
            </a:r>
            <a:r>
              <a:rPr lang="de-DE" dirty="0"/>
              <a:t>,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?)</a:t>
            </a:r>
          </a:p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details</a:t>
            </a:r>
            <a:r>
              <a:rPr lang="de-DE" dirty="0"/>
              <a:t>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?</a:t>
            </a:r>
          </a:p>
          <a:p>
            <a:r>
              <a:rPr lang="de-DE" dirty="0"/>
              <a:t>Bragg </a:t>
            </a:r>
            <a:r>
              <a:rPr lang="de-DE" dirty="0" err="1"/>
              <a:t>analysis</a:t>
            </a:r>
            <a:r>
              <a:rPr lang="de-DE" dirty="0"/>
              <a:t>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Beam </a:t>
            </a:r>
            <a:r>
              <a:rPr lang="de-DE" dirty="0" err="1"/>
              <a:t>info</a:t>
            </a:r>
            <a:r>
              <a:rPr lang="de-DE" dirty="0"/>
              <a:t> I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crew</a:t>
            </a:r>
            <a:r>
              <a:rPr lang="de-DE" dirty="0"/>
              <a:t> (</a:t>
            </a:r>
            <a:r>
              <a:rPr lang="de-DE" dirty="0" err="1"/>
              <a:t>finally</a:t>
            </a:r>
            <a:r>
              <a:rPr lang="de-DE" dirty="0"/>
              <a:t> also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  <a:p>
            <a:r>
              <a:rPr lang="de-DE" dirty="0" err="1"/>
              <a:t>Suggestions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5913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7F9AA-588A-4CBF-61DF-F71EAD4EC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Normalisation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6CBA92-DF3B-0E31-9407-56F66DB8C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Details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09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F7F2-F307-8E4E-D209-B5CF8879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Diode i ≠ Channel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FA7661-AC65-D4B9-4AE9-D3C4890F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(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)</a:t>
            </a:r>
          </a:p>
          <a:p>
            <a:r>
              <a:rPr lang="de-DE" dirty="0"/>
              <a:t>The </a:t>
            </a:r>
            <a:r>
              <a:rPr lang="de-DE" dirty="0" err="1"/>
              <a:t>assignment</a:t>
            </a:r>
            <a:r>
              <a:rPr lang="de-DE" dirty="0"/>
              <a:t> was </a:t>
            </a:r>
            <a:r>
              <a:rPr lang="de-DE" dirty="0" err="1"/>
              <a:t>provided</a:t>
            </a:r>
            <a:r>
              <a:rPr lang="de-DE" dirty="0"/>
              <a:t> in an Excel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Stéphanes </a:t>
            </a:r>
            <a:r>
              <a:rPr lang="de-DE" dirty="0" err="1"/>
              <a:t>collegue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– </a:t>
            </a:r>
            <a:r>
              <a:rPr lang="de-DE" dirty="0" err="1"/>
              <a:t>we‘re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flexible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like an Excel </a:t>
            </a:r>
            <a:r>
              <a:rPr lang="de-DE" dirty="0" err="1"/>
              <a:t>list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72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1E5DF-D394-D419-7C12-37AFF77B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92463169-A779-5B0A-1D87-FC06F82EA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30862"/>
            <a:ext cx="6096000" cy="4730229"/>
          </a:xfrm>
        </p:spPr>
      </p:pic>
      <p:pic>
        <p:nvPicPr>
          <p:cNvPr id="4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04AA57A0-A2D7-38E3-1B5C-9BACC613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30862"/>
            <a:ext cx="6096000" cy="4730229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C99716C-8B8E-756C-9C9E-947E6B59E7B9}"/>
              </a:ext>
            </a:extLst>
          </p:cNvPr>
          <p:cNvCxnSpPr/>
          <p:nvPr/>
        </p:nvCxnSpPr>
        <p:spPr>
          <a:xfrm>
            <a:off x="5109029" y="6618514"/>
            <a:ext cx="2365828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70498E1-DB89-1325-CBDF-6B0DAE822318}"/>
              </a:ext>
            </a:extLst>
          </p:cNvPr>
          <p:cNvSpPr txBox="1"/>
          <p:nvPr/>
        </p:nvSpPr>
        <p:spPr>
          <a:xfrm>
            <a:off x="4291748" y="6255137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+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Scaling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9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73CFC-8C48-013F-AE11-C624E21B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code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58FDDD2B-DD61-BFF3-5B02-83A6AAF7D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524" y="1276952"/>
            <a:ext cx="7192476" cy="558104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EA2D9C-663E-D682-A8F0-FE94500BF6E4}"/>
              </a:ext>
            </a:extLst>
          </p:cNvPr>
          <p:cNvSpPr txBox="1"/>
          <p:nvPr/>
        </p:nvSpPr>
        <p:spPr>
          <a:xfrm>
            <a:off x="1" y="1506022"/>
            <a:ext cx="49995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128-diode </a:t>
            </a:r>
            <a:r>
              <a:rPr lang="de-DE" dirty="0" err="1"/>
              <a:t>array</a:t>
            </a:r>
            <a:r>
              <a:rPr lang="de-DE" dirty="0"/>
              <a:t> I </a:t>
            </a:r>
            <a:r>
              <a:rPr lang="de-DE" dirty="0" err="1"/>
              <a:t>faced</a:t>
            </a:r>
            <a:r>
              <a:rPr lang="de-DE" dirty="0"/>
              <a:t> an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r>
              <a:rPr lang="de-DE" dirty="0"/>
              <a:t>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a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portrayed</a:t>
            </a:r>
            <a:r>
              <a:rPr lang="de-DE" dirty="0"/>
              <a:t> </a:t>
            </a:r>
            <a:r>
              <a:rPr lang="de-DE" dirty="0" err="1"/>
              <a:t>distorted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Thus, I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length</a:t>
            </a:r>
            <a:r>
              <a:rPr lang="de-DE" dirty="0"/>
              <a:t> (and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= Width / 1.3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compensates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colorbar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adds</a:t>
            </a:r>
            <a:r>
              <a:rPr lang="de-DE" dirty="0"/>
              <a:t> a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haven‘t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64-diode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AD615E-F63E-9AB1-5286-3ED67088AA45}"/>
              </a:ext>
            </a:extLst>
          </p:cNvPr>
          <p:cNvSpPr/>
          <p:nvPr/>
        </p:nvSpPr>
        <p:spPr>
          <a:xfrm>
            <a:off x="98439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9AD822-163A-E1F9-F626-12AC52A59876}"/>
              </a:ext>
            </a:extLst>
          </p:cNvPr>
          <p:cNvSpPr/>
          <p:nvPr/>
        </p:nvSpPr>
        <p:spPr>
          <a:xfrm>
            <a:off x="57291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5E3740-30BA-1A25-8C68-67F0D23EB38A}"/>
              </a:ext>
            </a:extLst>
          </p:cNvPr>
          <p:cNvSpPr txBox="1"/>
          <p:nvPr/>
        </p:nvSpPr>
        <p:spPr>
          <a:xfrm>
            <a:off x="9007168" y="260946"/>
            <a:ext cx="2599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These </a:t>
            </a:r>
            <a:r>
              <a:rPr lang="de-DE" sz="2000" dirty="0" err="1">
                <a:solidFill>
                  <a:srgbClr val="FF0000"/>
                </a:solidFill>
              </a:rPr>
              <a:t>are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now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added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53AC85-A2DC-E496-E016-91B5311380A3}"/>
              </a:ext>
            </a:extLst>
          </p:cNvPr>
          <p:cNvCxnSpPr>
            <a:cxnSpLocks/>
          </p:cNvCxnSpPr>
          <p:nvPr/>
        </p:nvCxnSpPr>
        <p:spPr>
          <a:xfrm>
            <a:off x="10306755" y="626218"/>
            <a:ext cx="120896" cy="79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4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FEC0D-EA39-8BFA-7B0B-AAF221B8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A6946-30CB-4178-E87F-5D2A60CAC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953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 and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 </a:t>
            </a:r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2 V</a:t>
            </a:r>
          </a:p>
          <a:p>
            <a:r>
              <a:rPr lang="de-DE" dirty="0"/>
              <a:t>Y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respectively</a:t>
            </a:r>
            <a:r>
              <a:rPr lang="de-DE" dirty="0"/>
              <a:t>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homogenous</a:t>
            </a:r>
            <a:endParaRPr lang="de-DE" dirty="0"/>
          </a:p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, Bragg </a:t>
            </a:r>
            <a:r>
              <a:rPr lang="de-DE" dirty="0" err="1"/>
              <a:t>shape</a:t>
            </a:r>
            <a:r>
              <a:rPr lang="de-DE" dirty="0"/>
              <a:t> and </a:t>
            </a:r>
            <a:r>
              <a:rPr lang="de-DE" dirty="0" err="1"/>
              <a:t>undiffused</a:t>
            </a:r>
            <a:r>
              <a:rPr lang="de-DE" dirty="0"/>
              <a:t> beam (‘Array1‘) </a:t>
            </a:r>
            <a:r>
              <a:rPr lang="de-DE" dirty="0" err="1"/>
              <a:t>with</a:t>
            </a:r>
            <a:r>
              <a:rPr lang="de-DE" dirty="0"/>
              <a:t> 0.5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at different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r>
              <a:rPr lang="de-DE" dirty="0"/>
              <a:t>logo, </a:t>
            </a:r>
            <a:r>
              <a:rPr lang="de-DE" dirty="0" err="1"/>
              <a:t>undiffused</a:t>
            </a:r>
            <a:r>
              <a:rPr lang="de-DE" dirty="0"/>
              <a:t> beam (‘Array3‘) </a:t>
            </a:r>
            <a:r>
              <a:rPr lang="de-DE" dirty="0" err="1"/>
              <a:t>with</a:t>
            </a:r>
            <a:r>
              <a:rPr lang="de-DE" dirty="0"/>
              <a:t> 0.25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~ 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~ 150 MB </a:t>
            </a:r>
            <a:r>
              <a:rPr lang="de-DE" dirty="0" err="1"/>
              <a:t>or</a:t>
            </a:r>
            <a:r>
              <a:rPr lang="de-DE" dirty="0"/>
              <a:t> ~ 300 MB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]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32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47BAA-7574-E0B1-49BB-DFC14078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conditions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80DCC-B35B-B88E-4027-2BBCEA88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Beam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(With diffuser ~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~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/>
              <a:t>Bigger diffuser </a:t>
            </a:r>
            <a:r>
              <a:rPr lang="de-DE" dirty="0" err="1"/>
              <a:t>of</a:t>
            </a:r>
            <a:r>
              <a:rPr lang="de-DE" dirty="0"/>
              <a:t> 200 um (last </a:t>
            </a:r>
            <a:r>
              <a:rPr lang="de-DE" dirty="0" err="1"/>
              <a:t>times</a:t>
            </a:r>
            <a:r>
              <a:rPr lang="de-DE" dirty="0"/>
              <a:t> 40 um,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not flat)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400 um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stray</a:t>
            </a:r>
            <a:r>
              <a:rPr lang="de-DE" dirty="0"/>
              <a:t> dose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proved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room</a:t>
            </a:r>
            <a:r>
              <a:rPr lang="de-DE" dirty="0"/>
              <a:t>…</a:t>
            </a:r>
          </a:p>
          <a:p>
            <a:r>
              <a:rPr lang="de-DE" dirty="0" err="1"/>
              <a:t>There</a:t>
            </a:r>
            <a:r>
              <a:rPr lang="de-DE" dirty="0"/>
              <a:t> was an extra 25 mm </a:t>
            </a:r>
            <a:r>
              <a:rPr lang="de-DE" dirty="0" err="1"/>
              <a:t>collimator</a:t>
            </a:r>
            <a:r>
              <a:rPr lang="de-DE" dirty="0"/>
              <a:t> 1-2 m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– not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but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(</a:t>
            </a:r>
            <a:r>
              <a:rPr lang="de-DE" dirty="0" err="1"/>
              <a:t>array</a:t>
            </a:r>
            <a:r>
              <a:rPr lang="de-DE" dirty="0"/>
              <a:t> 1: </a:t>
            </a:r>
            <a:r>
              <a:rPr lang="de-DE" dirty="0" err="1"/>
              <a:t>voltage</a:t>
            </a:r>
            <a:r>
              <a:rPr lang="de-DE" dirty="0"/>
              <a:t> check,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beam </a:t>
            </a:r>
            <a:r>
              <a:rPr lang="de-DE" dirty="0" err="1"/>
              <a:t>shape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beam was </a:t>
            </a:r>
            <a:r>
              <a:rPr lang="de-DE" dirty="0" err="1"/>
              <a:t>stable</a:t>
            </a:r>
            <a:r>
              <a:rPr lang="de-DE" dirty="0"/>
              <a:t>;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stabilized</a:t>
            </a:r>
            <a:endParaRPr lang="de-DE" dirty="0"/>
          </a:p>
          <a:p>
            <a:pPr lvl="1"/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after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and will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48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DB119-567B-ED66-C6F6-E49B0F9F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logbook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D6391C-C14A-FDBA-4578-320DFBF8F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2830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</Template>
  <TotalTime>0</TotalTime>
  <Words>1151</Words>
  <Application>Microsoft Macintosh PowerPoint</Application>
  <PresentationFormat>Breitbild</PresentationFormat>
  <Paragraphs>102</Paragraphs>
  <Slides>36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Wingdings</vt:lpstr>
      <vt:lpstr>Office</vt:lpstr>
      <vt:lpstr>Results Cyrcé 23.09.2024</vt:lpstr>
      <vt:lpstr>Changes in readout process</vt:lpstr>
      <vt:lpstr>What we see if we image the raw data </vt:lpstr>
      <vt:lpstr>Diode i ≠ Channel i</vt:lpstr>
      <vt:lpstr>PowerPoint-Präsentation</vt:lpstr>
      <vt:lpstr>Slight change in my imaging code</vt:lpstr>
      <vt:lpstr>What we measured</vt:lpstr>
      <vt:lpstr>Measurement conditions</vt:lpstr>
      <vt:lpstr>My logbook</vt:lpstr>
      <vt:lpstr>Images – Array 1</vt:lpstr>
      <vt:lpstr>Further details</vt:lpstr>
      <vt:lpstr>Other infos</vt:lpstr>
      <vt:lpstr>Background subtraction</vt:lpstr>
      <vt:lpstr>The quality without normalisation is perfect – as it seems! (But I still need to verify this with the y-translated data)  There will be a lot of nice zero-white in the images!</vt:lpstr>
      <vt:lpstr>Fanout (old) vs direct bond (new)</vt:lpstr>
      <vt:lpstr>Round aperture</vt:lpstr>
      <vt:lpstr>Logo</vt:lpstr>
      <vt:lpstr>Misc shape</vt:lpstr>
      <vt:lpstr>The protoemission has disappeared?!! Our imaging quality and reliability is drastically increased!</vt:lpstr>
      <vt:lpstr>The round aperture</vt:lpstr>
      <vt:lpstr>Sunrise of the proton beam </vt:lpstr>
      <vt:lpstr>PowerPoint-Präsentation</vt:lpstr>
      <vt:lpstr>The Logo</vt:lpstr>
      <vt:lpstr>PowerPoint-Präsentation</vt:lpstr>
      <vt:lpstr>PowerPoint-Präsentation</vt:lpstr>
      <vt:lpstr>The misc shape</vt:lpstr>
      <vt:lpstr>PowerPoint-Präsentation</vt:lpstr>
      <vt:lpstr>The Bragg peak (only 1 map, but y tranlated data)</vt:lpstr>
      <vt:lpstr>The beam shape without diffuser</vt:lpstr>
      <vt:lpstr>PowerPoint-Präsentation</vt:lpstr>
      <vt:lpstr>Array 3 – higher resolution?</vt:lpstr>
      <vt:lpstr>Logo</vt:lpstr>
      <vt:lpstr>PowerPoint-Präsentation</vt:lpstr>
      <vt:lpstr>Beam Shape</vt:lpstr>
      <vt:lpstr>What is coming in the next days</vt:lpstr>
      <vt:lpstr>Normalisation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11</cp:revision>
  <dcterms:created xsi:type="dcterms:W3CDTF">2024-09-25T14:12:19Z</dcterms:created>
  <dcterms:modified xsi:type="dcterms:W3CDTF">2024-09-30T16:05:01Z</dcterms:modified>
</cp:coreProperties>
</file>